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73" r:id="rId2"/>
    <p:sldId id="391" r:id="rId3"/>
    <p:sldId id="392" r:id="rId4"/>
    <p:sldId id="393" r:id="rId5"/>
    <p:sldId id="394" r:id="rId6"/>
    <p:sldId id="395" r:id="rId7"/>
    <p:sldId id="396" r:id="rId8"/>
    <p:sldId id="397" r:id="rId9"/>
    <p:sldId id="399" r:id="rId10"/>
    <p:sldId id="3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p:scale>
          <a:sx n="110" d="100"/>
          <a:sy n="110" d="100"/>
        </p:scale>
        <p:origin x="6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94CC-4721-204A-98FE-BA15F38638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643B3D-1846-EE45-9B4E-4A4B3225F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F5EFA-9CD1-7A47-9B5D-C4A8E14FC3D2}"/>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E3AD56C3-8AEB-1744-ABF8-3CD42AF4A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C9988-C634-714E-8DE9-51D4CF23D232}"/>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449529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ED36-25DD-1848-89E4-901A85B544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7A7DBD-3D5A-3441-AA3E-0A17106CA5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0F6BE-F109-F54E-95D4-39102DC51C4A}"/>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E4D43B32-1272-8341-A471-5C23935E8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9A04C-DCEB-2A49-9C51-9D5BF039D6DA}"/>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105379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0581F-AE49-E349-B95F-CA8CD152EC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8626F-7B91-A841-B935-2066E3B4E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CCF98-F246-F045-8A0B-26B7F4749FBE}"/>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8A9B3E5C-0C19-944B-91A7-F90797A16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32E23-76A7-4B4E-B587-FFA96540948F}"/>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187760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A20815"/>
              </a:solidFill>
            </a:endParaRPr>
          </a:p>
        </p:txBody>
      </p:sp>
      <p:sp>
        <p:nvSpPr>
          <p:cNvPr id="10" name="Title 1"/>
          <p:cNvSpPr>
            <a:spLocks noGrp="1"/>
          </p:cNvSpPr>
          <p:nvPr>
            <p:ph type="ctrTitle" hasCustomPrompt="1"/>
          </p:nvPr>
        </p:nvSpPr>
        <p:spPr>
          <a:xfrm>
            <a:off x="528096" y="1965209"/>
            <a:ext cx="11135808" cy="989915"/>
          </a:xfrm>
        </p:spPr>
        <p:txBody>
          <a:bodyPr lIns="0" bIns="0">
            <a:noAutofit/>
          </a:bodyPr>
          <a:lstStyle>
            <a:lvl1pPr algn="l">
              <a:lnSpc>
                <a:spcPct val="90000"/>
              </a:lnSpc>
              <a:defRPr sz="8800" b="1" baseline="0">
                <a:solidFill>
                  <a:schemeClr val="tx2"/>
                </a:solidFill>
                <a:latin typeface="Arial" panose="020B0604020202020204"/>
                <a:cs typeface="Arial" panose="020B0604020202020204"/>
              </a:defRPr>
            </a:lvl1pPr>
          </a:lstStyle>
          <a:p>
            <a:r>
              <a:rPr lang="en-US" dirty="0"/>
              <a:t>Cover Slide Title</a:t>
            </a:r>
            <a:br>
              <a:rPr lang="en-US" dirty="0"/>
            </a:br>
            <a:endParaRPr lang="en-US" dirty="0"/>
          </a:p>
        </p:txBody>
      </p:sp>
      <p:sp>
        <p:nvSpPr>
          <p:cNvPr id="12" name="Subtitle 2"/>
          <p:cNvSpPr>
            <a:spLocks noGrp="1"/>
          </p:cNvSpPr>
          <p:nvPr>
            <p:ph type="subTitle" idx="1" hasCustomPrompt="1"/>
          </p:nvPr>
        </p:nvSpPr>
        <p:spPr>
          <a:xfrm>
            <a:off x="528096" y="3024545"/>
            <a:ext cx="8534400" cy="882865"/>
          </a:xfrm>
        </p:spPr>
        <p:txBody>
          <a:bodyPr lIns="0" tIns="0" rIns="0" bIns="0">
            <a:normAutofit/>
          </a:bodyPr>
          <a:lstStyle>
            <a:lvl1pPr marL="0" indent="0" algn="l">
              <a:buNone/>
              <a:defRPr sz="3200">
                <a:solidFill>
                  <a:schemeClr val="tx2"/>
                </a:solidFill>
                <a:latin typeface="Arial" panose="020B0604020202020204"/>
                <a:cs typeface="Arial" panose="020B0604020202020204"/>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Secondary Title</a:t>
            </a:r>
          </a:p>
        </p:txBody>
      </p:sp>
      <p:sp>
        <p:nvSpPr>
          <p:cNvPr id="14" name="Content Placeholder 8"/>
          <p:cNvSpPr>
            <a:spLocks noGrp="1"/>
          </p:cNvSpPr>
          <p:nvPr>
            <p:ph sz="quarter" idx="12" hasCustomPrompt="1"/>
          </p:nvPr>
        </p:nvSpPr>
        <p:spPr>
          <a:xfrm>
            <a:off x="528096" y="4414891"/>
            <a:ext cx="7804149" cy="620956"/>
          </a:xfrm>
        </p:spPr>
        <p:txBody>
          <a:bodyPr>
            <a:noAutofit/>
          </a:bodyPr>
          <a:lstStyle>
            <a:lvl1pPr marL="0" indent="0">
              <a:buNone/>
              <a:defRPr sz="20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Presenter’s Name</a:t>
            </a:r>
          </a:p>
          <a:p>
            <a:pPr lvl="0"/>
            <a:r>
              <a:rPr lang="en-US" dirty="0"/>
              <a:t>Presenter’s Title</a:t>
            </a:r>
          </a:p>
        </p:txBody>
      </p:sp>
      <p:sp>
        <p:nvSpPr>
          <p:cNvPr id="15" name="Content Placeholder 10"/>
          <p:cNvSpPr>
            <a:spLocks noGrp="1"/>
          </p:cNvSpPr>
          <p:nvPr>
            <p:ph sz="quarter" idx="13" hasCustomPrompt="1"/>
          </p:nvPr>
        </p:nvSpPr>
        <p:spPr>
          <a:xfrm>
            <a:off x="7789333" y="4414996"/>
            <a:ext cx="3874571" cy="620957"/>
          </a:xfrm>
        </p:spPr>
        <p:txBody>
          <a:bodyPr>
            <a:normAutofit/>
          </a:bodyPr>
          <a:lstStyle>
            <a:lvl1pPr marL="0" indent="0" algn="r">
              <a:buNone/>
              <a:defRPr sz="2000" baseline="0">
                <a:solidFill>
                  <a:schemeClr val="tx2"/>
                </a:solidFill>
              </a:defRPr>
            </a:lvl1pPr>
          </a:lstStyle>
          <a:p>
            <a:pPr lvl="0"/>
            <a:r>
              <a:rPr lang="en-US" dirty="0"/>
              <a:t>10.10.15</a:t>
            </a:r>
            <a:br>
              <a:rPr lang="en-US" dirty="0"/>
            </a:br>
            <a:r>
              <a:rPr lang="en-US" dirty="0"/>
              <a:t>Web address here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900" y="143935"/>
            <a:ext cx="2611304" cy="1145605"/>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l="10746" r="67015" b="53747"/>
          <a:stretch>
            <a:fillRect/>
          </a:stretch>
        </p:blipFill>
        <p:spPr>
          <a:xfrm>
            <a:off x="704521" y="5350045"/>
            <a:ext cx="782355" cy="1113479"/>
          </a:xfrm>
          <a:prstGeom prst="rect">
            <a:avLst/>
          </a:prstGeom>
        </p:spPr>
      </p:pic>
    </p:spTree>
    <p:extLst>
      <p:ext uri="{BB962C8B-B14F-4D97-AF65-F5344CB8AC3E}">
        <p14:creationId xmlns:p14="http://schemas.microsoft.com/office/powerpoint/2010/main" val="2811904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236133" y="1803629"/>
            <a:ext cx="10346268" cy="4120363"/>
          </a:xfrm>
        </p:spPr>
        <p:txBody>
          <a:bodyPr>
            <a:normAutofit/>
          </a:bodyPr>
          <a:lstStyle>
            <a:lvl1pPr marL="457189" marR="0" indent="-457189" algn="l" defTabSz="1219170" rtl="0" eaLnBrk="1" fontAlgn="base" latinLnBrk="0" hangingPunct="1">
              <a:lnSpc>
                <a:spcPct val="100000"/>
              </a:lnSpc>
              <a:spcBef>
                <a:spcPct val="20000"/>
              </a:spcBef>
              <a:spcAft>
                <a:spcPct val="0"/>
              </a:spcAft>
              <a:buClrTx/>
              <a:buSzTx/>
              <a:buFontTx/>
              <a:buChar char="•"/>
              <a:defRPr sz="2400" b="1" baseline="0">
                <a:solidFill>
                  <a:schemeClr val="tx1"/>
                </a:solidFill>
                <a:latin typeface="Arial" panose="020B0604020202020204"/>
                <a:cs typeface="Arial" panose="020B0604020202020204"/>
              </a:defRPr>
            </a:lvl1pPr>
            <a:lvl2pPr marL="990575" marR="0" indent="-380990" algn="l" defTabSz="1219170" rtl="0" eaLnBrk="1" fontAlgn="base" latinLnBrk="0" hangingPunct="1">
              <a:lnSpc>
                <a:spcPct val="100000"/>
              </a:lnSpc>
              <a:spcBef>
                <a:spcPct val="20000"/>
              </a:spcBef>
              <a:spcAft>
                <a:spcPct val="0"/>
              </a:spcAft>
              <a:buClrTx/>
              <a:buSzTx/>
              <a:buFont typeface="Courier New" panose="02070309020205020404" pitchFamily="49" charset="0"/>
              <a:buChar char="o"/>
              <a:defRPr sz="2400" b="1">
                <a:solidFill>
                  <a:schemeClr val="tx1"/>
                </a:solidFill>
                <a:latin typeface="Arial" panose="020B0604020202020204"/>
                <a:cs typeface="Arial" panose="020B0604020202020204"/>
              </a:defRPr>
            </a:lvl2pPr>
            <a:lvl3pPr marL="1523962" marR="0" indent="-304792" algn="l" defTabSz="1219170" rtl="0" eaLnBrk="1" fontAlgn="base" latinLnBrk="0" hangingPunct="1">
              <a:lnSpc>
                <a:spcPct val="100000"/>
              </a:lnSpc>
              <a:spcBef>
                <a:spcPct val="20000"/>
              </a:spcBef>
              <a:spcAft>
                <a:spcPct val="0"/>
              </a:spcAft>
              <a:buClrTx/>
              <a:buSzTx/>
              <a:buFont typeface="Arial" panose="020B0604020202020204" pitchFamily="34" charset="0"/>
              <a:buChar char="─"/>
              <a:defRPr sz="2400" b="1">
                <a:solidFill>
                  <a:schemeClr val="tx1"/>
                </a:solidFill>
                <a:latin typeface="Arial" panose="020B0604020202020204"/>
                <a:cs typeface="Arial" panose="020B0604020202020204"/>
              </a:defRPr>
            </a:lvl3pPr>
            <a:lvl4pPr marL="0">
              <a:defRPr sz="2000">
                <a:solidFill>
                  <a:srgbClr val="7F7F7F"/>
                </a:solidFill>
                <a:latin typeface="Arial" panose="020B0604020202020204"/>
                <a:cs typeface="Arial" panose="020B0604020202020204"/>
              </a:defRPr>
            </a:lvl4pPr>
            <a:lvl5pPr marL="609585">
              <a:defRPr sz="2000">
                <a:solidFill>
                  <a:srgbClr val="7F7F7F"/>
                </a:solidFill>
                <a:latin typeface="Arial" panose="020B0604020202020204"/>
                <a:cs typeface="Arial" panose="020B0604020202020204"/>
              </a:defRPr>
            </a:lvl5pPr>
          </a:lstStyle>
          <a:p>
            <a:pPr marL="457189" marR="0" lvl="0" indent="-457189" algn="l" defTabSz="1219170" rtl="0" eaLnBrk="1" fontAlgn="base" latinLnBrk="0" hangingPunct="1">
              <a:lnSpc>
                <a:spcPct val="100000"/>
              </a:lnSpc>
              <a:spcBef>
                <a:spcPct val="20000"/>
              </a:spcBef>
              <a:spcAft>
                <a:spcPct val="0"/>
              </a:spcAft>
              <a:buClrTx/>
              <a:buSzTx/>
              <a:buFontTx/>
              <a:buChar char="•"/>
              <a:defRPr/>
            </a:pPr>
            <a:r>
              <a:rPr kumimoji="0" lang="es-UY" altLang="en-US" sz="4267"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First</a:t>
            </a:r>
            <a:r>
              <a:rPr kumimoji="0" lang="es-UY" altLang="en-US" sz="42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a:t>
            </a:r>
            <a:r>
              <a:rPr kumimoji="0" lang="es-UY" altLang="en-US" sz="4267"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level</a:t>
            </a:r>
            <a:r>
              <a:rPr kumimoji="0" lang="es-UY" altLang="en-US" sz="42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a:t>
            </a:r>
            <a:r>
              <a:rPr kumimoji="0" lang="es-UY" altLang="en-US" sz="4267"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copy</a:t>
            </a:r>
            <a:endParaRPr kumimoji="0" lang="es-UY" altLang="en-US" sz="42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endParaRPr>
          </a:p>
          <a:p>
            <a:pPr marL="990575" marR="0" lvl="1" indent="-380990" algn="l" defTabSz="1219170" rtl="0" eaLnBrk="1" fontAlgn="base" latinLnBrk="0" hangingPunct="1">
              <a:lnSpc>
                <a:spcPct val="100000"/>
              </a:lnSpc>
              <a:spcBef>
                <a:spcPct val="20000"/>
              </a:spcBef>
              <a:spcAft>
                <a:spcPct val="0"/>
              </a:spcAft>
              <a:buClrTx/>
              <a:buSzTx/>
              <a:buFontTx/>
              <a:buChar char="–"/>
              <a:defRPr/>
            </a:pPr>
            <a:r>
              <a:rPr kumimoji="0" lang="es-UY" altLang="en-US" sz="3733"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Second</a:t>
            </a:r>
            <a:r>
              <a:rPr kumimoji="0" lang="es-UY" altLang="en-US" sz="3733"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a:t>
            </a:r>
            <a:r>
              <a:rPr kumimoji="0" lang="es-UY" altLang="en-US" sz="3733"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level</a:t>
            </a:r>
            <a:r>
              <a:rPr kumimoji="0" lang="es-UY" altLang="en-US" sz="3733"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a:t>
            </a:r>
            <a:r>
              <a:rPr kumimoji="0" lang="es-UY" altLang="en-US" sz="3733"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copy</a:t>
            </a:r>
            <a:endParaRPr kumimoji="0" lang="es-UY" altLang="en-US" sz="3733"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endParaRPr>
          </a:p>
          <a:p>
            <a:pPr marL="1523962" marR="0" lvl="2" indent="-304792" algn="l" defTabSz="1219170" rtl="0" eaLnBrk="1" fontAlgn="base" latinLnBrk="0" hangingPunct="1">
              <a:lnSpc>
                <a:spcPct val="100000"/>
              </a:lnSpc>
              <a:spcBef>
                <a:spcPct val="20000"/>
              </a:spcBef>
              <a:spcAft>
                <a:spcPct val="0"/>
              </a:spcAft>
              <a:buClrTx/>
              <a:buSzTx/>
              <a:buFontTx/>
              <a:buChar char="•"/>
              <a:defRPr/>
            </a:pPr>
            <a:r>
              <a:rPr kumimoji="0" lang="es-UY" altLang="en-US" sz="3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Third </a:t>
            </a:r>
            <a:r>
              <a:rPr kumimoji="0" lang="es-UY" altLang="en-US" sz="3200"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level</a:t>
            </a:r>
            <a:r>
              <a:rPr kumimoji="0" lang="es-UY" altLang="en-US" sz="3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a:t>
            </a:r>
            <a:r>
              <a:rPr kumimoji="0" lang="es-UY" altLang="en-US" sz="3200" b="0" i="0" u="none" strike="noStrike" kern="0" cap="none" spc="0" normalizeH="0" baseline="0" noProof="0" dirty="0" err="1">
                <a:ln>
                  <a:noFill/>
                </a:ln>
                <a:solidFill>
                  <a:srgbClr val="000000"/>
                </a:solidFill>
                <a:effectLst/>
                <a:uLnTx/>
                <a:uFillTx/>
                <a:latin typeface="Arial" panose="020B0604020202020204"/>
                <a:ea typeface="+mn-ea"/>
                <a:cs typeface="Arial" panose="020B0604020202020204"/>
              </a:rPr>
              <a:t>copy</a:t>
            </a:r>
            <a:endParaRPr kumimoji="0" lang="es-ES" altLang="en-US" sz="3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endParaRPr>
          </a:p>
          <a:p>
            <a:pPr lvl="0"/>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a:fillRect/>
          </a:stretch>
        </p:blipFill>
        <p:spPr>
          <a:xfrm>
            <a:off x="487853" y="5923992"/>
            <a:ext cx="4164785" cy="761843"/>
          </a:xfrm>
          <a:prstGeom prst="rect">
            <a:avLst/>
          </a:prstGeom>
        </p:spPr>
      </p:pic>
      <p:sp>
        <p:nvSpPr>
          <p:cNvPr id="6" name="Title 5">
            <a:extLst>
              <a:ext uri="{FF2B5EF4-FFF2-40B4-BE49-F238E27FC236}">
                <a16:creationId xmlns:a16="http://schemas.microsoft.com/office/drawing/2014/main" id="{0EE91DC3-2A4F-F441-A2CF-42F831B00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133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C9648-D9EB-8242-A043-A9CB2683B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23256-D9A9-964D-9B19-6278CD5803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19658-AEE4-614D-BCF8-AE2AA68DB67D}"/>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430056D7-648D-444D-960E-C22C23990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EABB6-DCED-D74F-A431-F85FA9B43570}"/>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48548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7A40-A515-6A40-AE07-080224C02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A35239-8FF4-F44C-8F9D-A96A55442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B5495D-DC4F-EC43-A0AD-D66029B03040}"/>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C26E47B2-42ED-214A-AB0F-B6A502104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4148B-1B06-DE47-A679-CC93C9BBC205}"/>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136054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BD1A-2FD7-E542-B4F9-C7EA79A39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4284C-2248-1741-B1AA-050D827F0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7DEB72-7DF4-384F-97E7-32FD82F440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BAA69C-9603-F04B-B4AF-64BF76590F4B}"/>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6" name="Footer Placeholder 5">
            <a:extLst>
              <a:ext uri="{FF2B5EF4-FFF2-40B4-BE49-F238E27FC236}">
                <a16:creationId xmlns:a16="http://schemas.microsoft.com/office/drawing/2014/main" id="{6D165140-0508-3D40-9B77-51711D2AC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EADBE-0649-484E-AFED-55CD73FEE69D}"/>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231294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5B27-1BE7-9649-921B-9336030CA8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84490-8867-5E4F-9195-61B11E593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CF8BC1-6CAC-8E40-B52E-7749B3CF8F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65A85A-DD24-A64C-A55E-E628DB8FE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9ADB14-FD8D-D648-A806-01E16D18EA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A986F-F642-F346-B4AA-997A06DD802F}"/>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8" name="Footer Placeholder 7">
            <a:extLst>
              <a:ext uri="{FF2B5EF4-FFF2-40B4-BE49-F238E27FC236}">
                <a16:creationId xmlns:a16="http://schemas.microsoft.com/office/drawing/2014/main" id="{B9046785-7984-BE43-BE94-0651A03D1C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6C181-3C12-B045-8F93-6152029FE127}"/>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141264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E781-6DF8-2F49-B03F-B7CC0D2C31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9FD3E3-9F33-114D-89E6-6372AAA714A6}"/>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4" name="Footer Placeholder 3">
            <a:extLst>
              <a:ext uri="{FF2B5EF4-FFF2-40B4-BE49-F238E27FC236}">
                <a16:creationId xmlns:a16="http://schemas.microsoft.com/office/drawing/2014/main" id="{93D139D4-5AFF-644F-B7E6-3BB4C20549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12F646-9472-BB4C-A313-8026EBCFEC11}"/>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294894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E4D705-3B0E-0249-81BC-D8412BBA05F3}"/>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3" name="Footer Placeholder 2">
            <a:extLst>
              <a:ext uri="{FF2B5EF4-FFF2-40B4-BE49-F238E27FC236}">
                <a16:creationId xmlns:a16="http://schemas.microsoft.com/office/drawing/2014/main" id="{8140BEA8-16E5-B043-9DEB-7B07046C85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9C2020-CE47-FE46-8886-45150B93B169}"/>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2036438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8704-A7D2-9348-A56D-81BB2CFEFB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B1771-41B8-0E42-8825-BC856F1CD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499AAE-F50B-4A49-9FD7-5CB85BE64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CF8E6-48D1-8F43-B015-A44997C9B807}"/>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6" name="Footer Placeholder 5">
            <a:extLst>
              <a:ext uri="{FF2B5EF4-FFF2-40B4-BE49-F238E27FC236}">
                <a16:creationId xmlns:a16="http://schemas.microsoft.com/office/drawing/2014/main" id="{8A6896EC-6EE3-1C40-B890-B08BAF8B2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FFD6B-1B55-5849-AFCF-8BCC26D6420F}"/>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264377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87CA-2771-1C4D-AD1F-CC33BE323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B6A9E4-F2BE-E84B-92A3-5A6246944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35E89D-007D-5145-A401-1106C205C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7C4F26-BF9C-6E4B-B20E-01167CA5DA9E}"/>
              </a:ext>
            </a:extLst>
          </p:cNvPr>
          <p:cNvSpPr>
            <a:spLocks noGrp="1"/>
          </p:cNvSpPr>
          <p:nvPr>
            <p:ph type="dt" sz="half" idx="10"/>
          </p:nvPr>
        </p:nvSpPr>
        <p:spPr/>
        <p:txBody>
          <a:bodyPr/>
          <a:lstStyle/>
          <a:p>
            <a:fld id="{D6D4020A-FCD8-F646-AB64-1FB384429707}" type="datetimeFigureOut">
              <a:rPr lang="en-US" smtClean="0"/>
              <a:t>6/28/20</a:t>
            </a:fld>
            <a:endParaRPr lang="en-US"/>
          </a:p>
        </p:txBody>
      </p:sp>
      <p:sp>
        <p:nvSpPr>
          <p:cNvPr id="6" name="Footer Placeholder 5">
            <a:extLst>
              <a:ext uri="{FF2B5EF4-FFF2-40B4-BE49-F238E27FC236}">
                <a16:creationId xmlns:a16="http://schemas.microsoft.com/office/drawing/2014/main" id="{03D7A674-C894-F64B-9F88-91A6BE96C4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C7E65-51F1-214F-9F22-53A81FE6AD35}"/>
              </a:ext>
            </a:extLst>
          </p:cNvPr>
          <p:cNvSpPr>
            <a:spLocks noGrp="1"/>
          </p:cNvSpPr>
          <p:nvPr>
            <p:ph type="sldNum" sz="quarter" idx="12"/>
          </p:nvPr>
        </p:nvSpPr>
        <p:spPr/>
        <p:txBody>
          <a:bodyPr/>
          <a:lstStyle/>
          <a:p>
            <a:fld id="{502F3D3F-F5DE-8F45-B1E1-53AF5AA8CE8E}" type="slidenum">
              <a:rPr lang="en-US" smtClean="0"/>
              <a:t>‹#›</a:t>
            </a:fld>
            <a:endParaRPr lang="en-US"/>
          </a:p>
        </p:txBody>
      </p:sp>
    </p:spTree>
    <p:extLst>
      <p:ext uri="{BB962C8B-B14F-4D97-AF65-F5344CB8AC3E}">
        <p14:creationId xmlns:p14="http://schemas.microsoft.com/office/powerpoint/2010/main" val="4225171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D49C9-89D9-5F4D-AB67-04DC9F407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DED69E-C585-C34A-9B7A-D6EE4B60F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DED78-A2D5-8046-9415-E3DE88386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4020A-FCD8-F646-AB64-1FB384429707}" type="datetimeFigureOut">
              <a:rPr lang="en-US" smtClean="0"/>
              <a:t>6/28/20</a:t>
            </a:fld>
            <a:endParaRPr lang="en-US"/>
          </a:p>
        </p:txBody>
      </p:sp>
      <p:sp>
        <p:nvSpPr>
          <p:cNvPr id="5" name="Footer Placeholder 4">
            <a:extLst>
              <a:ext uri="{FF2B5EF4-FFF2-40B4-BE49-F238E27FC236}">
                <a16:creationId xmlns:a16="http://schemas.microsoft.com/office/drawing/2014/main" id="{1A09F01A-FBBE-5847-A1B6-D6D7136D33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1F6910-A6D4-9B43-A982-052D0E8BEE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F3D3F-F5DE-8F45-B1E1-53AF5AA8CE8E}" type="slidenum">
              <a:rPr lang="en-US" smtClean="0"/>
              <a:t>‹#›</a:t>
            </a:fld>
            <a:endParaRPr lang="en-US"/>
          </a:p>
        </p:txBody>
      </p:sp>
    </p:spTree>
    <p:extLst>
      <p:ext uri="{BB962C8B-B14F-4D97-AF65-F5344CB8AC3E}">
        <p14:creationId xmlns:p14="http://schemas.microsoft.com/office/powerpoint/2010/main" val="265158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719" y="2292311"/>
            <a:ext cx="11135808" cy="1796469"/>
          </a:xfrm>
        </p:spPr>
        <p:txBody>
          <a:bodyPr/>
          <a:lstStyle/>
          <a:p>
            <a:pPr algn="ctr"/>
            <a:r>
              <a:rPr lang="en-US" altLang="zh-CN" sz="5400" dirty="0"/>
              <a:t>Physical</a:t>
            </a:r>
            <a:r>
              <a:rPr lang="zh-CN" altLang="en-US" sz="5400" dirty="0"/>
              <a:t> </a:t>
            </a:r>
            <a:r>
              <a:rPr lang="en-US" altLang="zh-CN" sz="5400" dirty="0"/>
              <a:t>activity</a:t>
            </a:r>
            <a:r>
              <a:rPr lang="zh-CN" altLang="en-US" sz="5400" dirty="0"/>
              <a:t> </a:t>
            </a:r>
            <a:r>
              <a:rPr lang="en-US" altLang="zh-CN" sz="5400" dirty="0"/>
              <a:t>and</a:t>
            </a:r>
            <a:r>
              <a:rPr lang="zh-CN" altLang="en-US" sz="5400" dirty="0"/>
              <a:t> </a:t>
            </a:r>
            <a:r>
              <a:rPr lang="en-US" altLang="zh-CN" sz="5400" dirty="0"/>
              <a:t>mortality</a:t>
            </a:r>
            <a:r>
              <a:rPr lang="zh-CN" altLang="en-US" sz="5400" dirty="0"/>
              <a:t> </a:t>
            </a:r>
            <a:r>
              <a:rPr lang="en-US" altLang="zh-CN" sz="5400" dirty="0"/>
              <a:t>in</a:t>
            </a:r>
            <a:r>
              <a:rPr lang="zh-CN" altLang="en-US" sz="5400" dirty="0"/>
              <a:t> </a:t>
            </a:r>
            <a:r>
              <a:rPr lang="en-US" altLang="zh-CN" sz="5400" dirty="0"/>
              <a:t>the</a:t>
            </a:r>
            <a:r>
              <a:rPr lang="zh-CN" altLang="en-US" sz="5400" dirty="0"/>
              <a:t> </a:t>
            </a:r>
            <a:r>
              <a:rPr lang="en-US" altLang="zh-CN" sz="5400" dirty="0"/>
              <a:t>elderly</a:t>
            </a:r>
            <a:endParaRPr lang="en-US" sz="5333" dirty="0"/>
          </a:p>
        </p:txBody>
      </p:sp>
      <p:sp>
        <p:nvSpPr>
          <p:cNvPr id="4" name="Content Placeholder 3"/>
          <p:cNvSpPr>
            <a:spLocks noGrp="1"/>
          </p:cNvSpPr>
          <p:nvPr>
            <p:ph sz="quarter" idx="12"/>
          </p:nvPr>
        </p:nvSpPr>
        <p:spPr>
          <a:xfrm>
            <a:off x="8928100" y="5129562"/>
            <a:ext cx="2736427" cy="592212"/>
          </a:xfrm>
        </p:spPr>
        <p:txBody>
          <a:bodyPr/>
          <a:lstStyle/>
          <a:p>
            <a:r>
              <a:rPr lang="en-US" altLang="zh-CN" sz="2667" dirty="0" err="1"/>
              <a:t>Tianran</a:t>
            </a:r>
            <a:r>
              <a:rPr lang="zh-CN" altLang="en-US" sz="2667" dirty="0"/>
              <a:t> </a:t>
            </a:r>
            <a:r>
              <a:rPr lang="en-US" altLang="zh-CN" sz="2667" dirty="0"/>
              <a:t>Zhang</a:t>
            </a:r>
            <a:endParaRPr lang="en-US" sz="2667" dirty="0"/>
          </a:p>
        </p:txBody>
      </p:sp>
    </p:spTree>
    <p:extLst>
      <p:ext uri="{BB962C8B-B14F-4D97-AF65-F5344CB8AC3E}">
        <p14:creationId xmlns:p14="http://schemas.microsoft.com/office/powerpoint/2010/main" val="394791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55000" lnSpcReduction="200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5 Commit to an </a:t>
            </a:r>
            <a:r>
              <a:rPr lang="en-US" sz="4800" b="1" dirty="0" err="1"/>
              <a:t>estimand</a:t>
            </a:r>
            <a:r>
              <a:rPr lang="en-US" sz="4800" b="1" dirty="0"/>
              <a:t> as close to question as possible, and a statistical model representing real knowledge </a:t>
            </a:r>
            <a:endParaRPr lang="en-US" sz="4800" dirty="0"/>
          </a:p>
        </p:txBody>
      </p:sp>
      <p:sp>
        <p:nvSpPr>
          <p:cNvPr id="11" name="Content Placeholder 2">
            <a:extLst>
              <a:ext uri="{FF2B5EF4-FFF2-40B4-BE49-F238E27FC236}">
                <a16:creationId xmlns:a16="http://schemas.microsoft.com/office/drawing/2014/main" id="{AC710728-7714-8544-B298-42247611BBC8}"/>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Target</a:t>
            </a:r>
            <a:r>
              <a:rPr lang="zh-CN" altLang="en-US"/>
              <a:t> </a:t>
            </a:r>
            <a:r>
              <a:rPr lang="en-US" altLang="zh-CN"/>
              <a:t>statistical</a:t>
            </a:r>
            <a:r>
              <a:rPr lang="zh-CN" altLang="en-US"/>
              <a:t> </a:t>
            </a:r>
            <a:r>
              <a:rPr lang="en-US" altLang="zh-CN"/>
              <a:t>estimand:</a:t>
            </a:r>
          </a:p>
          <a:p>
            <a:endParaRPr lang="en-US"/>
          </a:p>
          <a:p>
            <a:endParaRPr lang="en-US"/>
          </a:p>
          <a:p>
            <a:endParaRPr lang="en-US"/>
          </a:p>
          <a:p>
            <a:r>
              <a:rPr lang="en-US" altLang="zh-CN"/>
              <a:t>Positivity</a:t>
            </a:r>
            <a:r>
              <a:rPr lang="zh-CN" altLang="en-US"/>
              <a:t> </a:t>
            </a:r>
            <a:r>
              <a:rPr lang="en-US" altLang="zh-CN"/>
              <a:t>assumption:</a:t>
            </a:r>
          </a:p>
          <a:p>
            <a:endParaRPr lang="en-US"/>
          </a:p>
          <a:p>
            <a:endParaRPr lang="en-US"/>
          </a:p>
          <a:p>
            <a:pPr marL="0" indent="0">
              <a:buFont typeface="Arial" panose="020B0604020202020204" pitchFamily="34" charset="0"/>
              <a:buNone/>
            </a:pPr>
            <a:r>
              <a:rPr lang="en-US"/>
              <a:t>for all w for which P(W=w)&gt;0. We need that each possible exposure level is represented in every covariate strata. This condition on data support ensures that our statistical estimand is well-defined.</a:t>
            </a:r>
            <a:endParaRPr lang="en-US" dirty="0"/>
          </a:p>
        </p:txBody>
      </p:sp>
      <p:pic>
        <p:nvPicPr>
          <p:cNvPr id="12" name="Picture 11" descr="A close up of a logo&#10;&#10;Description automatically generated">
            <a:extLst>
              <a:ext uri="{FF2B5EF4-FFF2-40B4-BE49-F238E27FC236}">
                <a16:creationId xmlns:a16="http://schemas.microsoft.com/office/drawing/2014/main" id="{4EED3C16-0D9B-A74A-B9E7-658F0F004BCC}"/>
              </a:ext>
            </a:extLst>
          </p:cNvPr>
          <p:cNvPicPr>
            <a:picLocks noChangeAspect="1"/>
          </p:cNvPicPr>
          <p:nvPr/>
        </p:nvPicPr>
        <p:blipFill>
          <a:blip r:embed="rId2"/>
          <a:stretch>
            <a:fillRect/>
          </a:stretch>
        </p:blipFill>
        <p:spPr>
          <a:xfrm>
            <a:off x="754380" y="2403250"/>
            <a:ext cx="7117080" cy="1114240"/>
          </a:xfrm>
          <a:prstGeom prst="rect">
            <a:avLst/>
          </a:prstGeom>
        </p:spPr>
      </p:pic>
      <p:pic>
        <p:nvPicPr>
          <p:cNvPr id="13" name="Picture 12" descr="A close up of a logo&#10;&#10;Description automatically generated">
            <a:extLst>
              <a:ext uri="{FF2B5EF4-FFF2-40B4-BE49-F238E27FC236}">
                <a16:creationId xmlns:a16="http://schemas.microsoft.com/office/drawing/2014/main" id="{FC543978-0382-984F-A94F-D5AA752F9A13}"/>
              </a:ext>
            </a:extLst>
          </p:cNvPr>
          <p:cNvPicPr>
            <a:picLocks noChangeAspect="1"/>
          </p:cNvPicPr>
          <p:nvPr/>
        </p:nvPicPr>
        <p:blipFill>
          <a:blip r:embed="rId3"/>
          <a:stretch>
            <a:fillRect/>
          </a:stretch>
        </p:blipFill>
        <p:spPr>
          <a:xfrm>
            <a:off x="1845310" y="4095115"/>
            <a:ext cx="4250690" cy="704021"/>
          </a:xfrm>
          <a:prstGeom prst="rect">
            <a:avLst/>
          </a:prstGeom>
        </p:spPr>
      </p:pic>
    </p:spTree>
    <p:extLst>
      <p:ext uri="{BB962C8B-B14F-4D97-AF65-F5344CB8AC3E}">
        <p14:creationId xmlns:p14="http://schemas.microsoft.com/office/powerpoint/2010/main" val="2618608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fontScale="92500" lnSpcReduction="10000"/>
          </a:bodyPr>
          <a:lstStyle/>
          <a:p>
            <a:r>
              <a:rPr lang="en-US" sz="1600" dirty="0"/>
              <a:t>3075 participants</a:t>
            </a:r>
            <a:r>
              <a:rPr lang="en-US" altLang="zh-CN" sz="1600" dirty="0"/>
              <a:t>,</a:t>
            </a:r>
            <a:r>
              <a:rPr lang="zh-CN" altLang="en-US" sz="1600" dirty="0"/>
              <a:t> </a:t>
            </a:r>
            <a:r>
              <a:rPr lang="en-US" sz="1600" dirty="0"/>
              <a:t>aged 70 to 79 years from a random sample of white Medicare beneficiaries and all age-eligible black community residents to participate in the Health, Aging, and Body Composition (Health ABC) study. </a:t>
            </a:r>
            <a:r>
              <a:rPr lang="en-US" altLang="zh-CN" sz="1600" dirty="0"/>
              <a:t>(1997</a:t>
            </a:r>
            <a:r>
              <a:rPr lang="zh-CN" altLang="en-US" sz="1600" dirty="0"/>
              <a:t> </a:t>
            </a:r>
            <a:r>
              <a:rPr lang="en-US" altLang="zh-CN" sz="1600" dirty="0"/>
              <a:t>-</a:t>
            </a:r>
            <a:r>
              <a:rPr lang="zh-CN" altLang="en-US" sz="1600" dirty="0"/>
              <a:t> </a:t>
            </a:r>
            <a:r>
              <a:rPr lang="en-US" altLang="zh-CN" sz="1600" dirty="0"/>
              <a:t>1998)</a:t>
            </a:r>
            <a:endParaRPr lang="en-US" sz="1600" dirty="0"/>
          </a:p>
          <a:p>
            <a:r>
              <a:rPr lang="en-US" sz="1600" dirty="0"/>
              <a:t>Eligibility criteria included self-reporting no difficulty in walking a distance of 0.4 km or climbing at least 10 stairs, independently performing activities of daily living, plans to live in the area for the next 3 years, and no evidence of life-threatening illnesses. An energy expenditure sub-study carried out in 1998-1999 enrolled 302 individuals.</a:t>
            </a:r>
          </a:p>
          <a:p>
            <a:r>
              <a:rPr lang="en-US" sz="1600" dirty="0"/>
              <a:t>Among these individuals, free-living activity energy expenditure over a two</a:t>
            </a:r>
            <a:r>
              <a:rPr lang="en-US" altLang="zh-CN" sz="1600" dirty="0"/>
              <a:t>-</a:t>
            </a:r>
            <a:r>
              <a:rPr lang="en-US" sz="1600" dirty="0"/>
              <a:t>week period was assessed using an accurate and objective measure based on doubly labeled water and indirect calorimetry. This measure captures both resting metabolic rate and total energy expenditure.</a:t>
            </a:r>
          </a:p>
          <a:p>
            <a:r>
              <a:rPr lang="en-US" sz="1600" dirty="0"/>
              <a:t>Vital status was ascertained by telephone contact every 6 months over an 8-year period (1998-2006). Date of death was verified with death certificates. Body fat was measured at the first energy expenditure visit. The following self-reported medical conditions (assessed at first visit) were confirmed by treatment and/or medication: cardiovascular disease (hypertension, coronary heart disease, myocardial infarction, and stroke), lung disease, diabetes, hip or knee osteoarthritis, osteoporosis, cancer, and depression and were updated at the at the first energy expenditure visit. Smoking behavior was assessed during the first Health ABC annual clinic visit in 1997-1998.</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a:t>Introduction</a:t>
            </a:r>
            <a:endParaRPr lang="en-US" sz="4800" dirty="0"/>
          </a:p>
        </p:txBody>
      </p:sp>
    </p:spTree>
    <p:extLst>
      <p:ext uri="{BB962C8B-B14F-4D97-AF65-F5344CB8AC3E}">
        <p14:creationId xmlns:p14="http://schemas.microsoft.com/office/powerpoint/2010/main" val="26208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a:bodyPr>
          <a:lstStyle/>
          <a:p>
            <a:r>
              <a:rPr lang="en-US" dirty="0"/>
              <a:t>What is the effect of free-living energy expenditure on the seven-year survival among older active adults.</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925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0: Specify the scientific question</a:t>
            </a:r>
            <a:endParaRPr lang="en-US" sz="4800" dirty="0"/>
          </a:p>
        </p:txBody>
      </p:sp>
    </p:spTree>
    <p:extLst>
      <p:ext uri="{BB962C8B-B14F-4D97-AF65-F5344CB8AC3E}">
        <p14:creationId xmlns:p14="http://schemas.microsoft.com/office/powerpoint/2010/main" val="116632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a:bodyPr>
          <a:lstStyle/>
          <a:p>
            <a:r>
              <a:rPr lang="en-US" b="0" dirty="0"/>
              <a:t>Male circumcision in the prevention of heterosexual female-to-male HIV transmission has received considerable attention throughout sub-Saharan Africa. </a:t>
            </a:r>
          </a:p>
          <a:p>
            <a:r>
              <a:rPr lang="en-US" b="0" dirty="0"/>
              <a:t>Public health stake holders are considering future policy recommendations regarding circumcision alone or in combination with other prevention measures in reducing the HIV burden in sub-Saharan Africa. </a:t>
            </a:r>
          </a:p>
          <a:p>
            <a:r>
              <a:rPr lang="en-US" b="0" dirty="0"/>
              <a:t>Generalizability of RCT results and experiences to populations with unique cultural and epidemiologic characteristics must be fully considered in the planning of any widespread prevention initiative. </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a:t>Introduction</a:t>
            </a:r>
            <a:endParaRPr lang="en-US" sz="4800" dirty="0"/>
          </a:p>
        </p:txBody>
      </p:sp>
    </p:spTree>
    <p:extLst>
      <p:ext uri="{BB962C8B-B14F-4D97-AF65-F5344CB8AC3E}">
        <p14:creationId xmlns:p14="http://schemas.microsoft.com/office/powerpoint/2010/main" val="240340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fontScale="92500" lnSpcReduction="10000"/>
          </a:bodyPr>
          <a:lstStyle/>
          <a:p>
            <a:r>
              <a:rPr lang="en-US" dirty="0"/>
              <a:t>Endogenous variables: X=(W,A,Y)</a:t>
            </a:r>
            <a:r>
              <a:rPr lang="en-US" altLang="zh-CN" dirty="0"/>
              <a:t>;</a:t>
            </a:r>
            <a:endParaRPr lang="en-US" dirty="0"/>
          </a:p>
          <a:p>
            <a:r>
              <a:rPr lang="en-US" dirty="0"/>
              <a:t>Exogenous variables: U=(U</a:t>
            </a:r>
            <a:r>
              <a:rPr lang="en-US" altLang="zh-CN" dirty="0"/>
              <a:t>_W</a:t>
            </a:r>
            <a:r>
              <a:rPr lang="en-US" dirty="0"/>
              <a:t>,</a:t>
            </a:r>
            <a:r>
              <a:rPr lang="zh-CN" altLang="en-US" dirty="0"/>
              <a:t> </a:t>
            </a:r>
            <a:r>
              <a:rPr lang="en-US" dirty="0"/>
              <a:t>U</a:t>
            </a:r>
            <a:r>
              <a:rPr lang="en-US" altLang="zh-CN" dirty="0"/>
              <a:t>_A</a:t>
            </a:r>
            <a:r>
              <a:rPr lang="en-US" dirty="0"/>
              <a:t>,</a:t>
            </a:r>
            <a:r>
              <a:rPr lang="zh-CN" altLang="en-US" dirty="0"/>
              <a:t> </a:t>
            </a:r>
            <a:r>
              <a:rPr lang="en-US" dirty="0"/>
              <a:t>U</a:t>
            </a:r>
            <a:r>
              <a:rPr lang="en-US" altLang="zh-CN" dirty="0"/>
              <a:t>_</a:t>
            </a:r>
            <a:r>
              <a:rPr lang="en-US" dirty="0"/>
              <a:t>Y)∼P∗</a:t>
            </a:r>
            <a:r>
              <a:rPr lang="en-US" altLang="zh-CN" dirty="0"/>
              <a:t>;</a:t>
            </a:r>
            <a:endParaRPr lang="en-US" dirty="0"/>
          </a:p>
          <a:p>
            <a:r>
              <a:rPr lang="en-US" dirty="0"/>
              <a:t>Structural equations F:</a:t>
            </a:r>
          </a:p>
          <a:p>
            <a:pPr lvl="1"/>
            <a:r>
              <a:rPr lang="en-US" dirty="0" err="1"/>
              <a:t>W←fW</a:t>
            </a:r>
            <a:r>
              <a:rPr lang="en-US" dirty="0"/>
              <a:t>(UW)</a:t>
            </a:r>
          </a:p>
          <a:p>
            <a:pPr lvl="1"/>
            <a:r>
              <a:rPr lang="en-US" dirty="0" err="1"/>
              <a:t>A←fA</a:t>
            </a:r>
            <a:r>
              <a:rPr lang="en-US" dirty="0"/>
              <a:t>(W,UA)</a:t>
            </a:r>
          </a:p>
          <a:p>
            <a:pPr lvl="1"/>
            <a:r>
              <a:rPr lang="en-US" dirty="0" err="1"/>
              <a:t>Y←fY</a:t>
            </a:r>
            <a:r>
              <a:rPr lang="en-US" dirty="0"/>
              <a:t>(W,A,UY</a:t>
            </a:r>
            <a:r>
              <a:rPr lang="en-US" altLang="zh-CN" dirty="0"/>
              <a:t>)</a:t>
            </a:r>
            <a:br>
              <a:rPr lang="en-US" dirty="0"/>
            </a:br>
            <a:endParaRPr lang="en-US" dirty="0"/>
          </a:p>
          <a:p>
            <a:r>
              <a:rPr lang="en-US" dirty="0"/>
              <a:t>W={smoking, comorbidities, body fat}, </a:t>
            </a:r>
          </a:p>
          <a:p>
            <a:r>
              <a:rPr lang="en-US" dirty="0"/>
              <a:t>A={energy expenditure} </a:t>
            </a:r>
          </a:p>
          <a:p>
            <a:r>
              <a:rPr lang="en-US" dirty="0"/>
              <a:t>Y={survival}. </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92500" lnSpcReduction="200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1: Specify the</a:t>
            </a:r>
            <a:r>
              <a:rPr lang="zh-CN" altLang="en-US" sz="4800" b="1" dirty="0"/>
              <a:t> </a:t>
            </a:r>
            <a:r>
              <a:rPr lang="en-US" sz="4800" b="1" dirty="0"/>
              <a:t>Structural Causal Model (SCM)</a:t>
            </a:r>
            <a:endParaRPr lang="en-US" sz="4800" dirty="0"/>
          </a:p>
        </p:txBody>
      </p:sp>
      <p:sp>
        <p:nvSpPr>
          <p:cNvPr id="4" name="TextBox 3">
            <a:extLst>
              <a:ext uri="{FF2B5EF4-FFF2-40B4-BE49-F238E27FC236}">
                <a16:creationId xmlns:a16="http://schemas.microsoft.com/office/drawing/2014/main" id="{CBC29554-3401-BB45-842B-F8159E6C1EE3}"/>
              </a:ext>
            </a:extLst>
          </p:cNvPr>
          <p:cNvSpPr txBox="1"/>
          <p:nvPr/>
        </p:nvSpPr>
        <p:spPr>
          <a:xfrm>
            <a:off x="7125419" y="3401129"/>
            <a:ext cx="4710023" cy="1200329"/>
          </a:xfrm>
          <a:prstGeom prst="rect">
            <a:avLst/>
          </a:prstGeom>
          <a:noFill/>
        </p:spPr>
        <p:txBody>
          <a:bodyPr wrap="square" rtlCol="0">
            <a:spAutoFit/>
          </a:bodyPr>
          <a:lstStyle/>
          <a:p>
            <a:r>
              <a:rPr lang="en-US" altLang="zh-CN" sz="2400" dirty="0"/>
              <a:t>Check</a:t>
            </a:r>
            <a:r>
              <a:rPr lang="zh-CN" altLang="en-US" sz="2400" dirty="0"/>
              <a:t> </a:t>
            </a:r>
            <a:r>
              <a:rPr lang="en-US" altLang="zh-CN" sz="2400" dirty="0"/>
              <a:t>causal</a:t>
            </a:r>
            <a:r>
              <a:rPr lang="zh-CN" altLang="en-US" sz="2400" dirty="0"/>
              <a:t> </a:t>
            </a:r>
            <a:r>
              <a:rPr lang="en-US" altLang="zh-CN" sz="2400" dirty="0"/>
              <a:t>assumptions</a:t>
            </a:r>
          </a:p>
          <a:p>
            <a:pPr marL="285750" indent="-285750">
              <a:buFont typeface="Arial" panose="020B0604020202020204" pitchFamily="34" charset="0"/>
              <a:buChar char="•"/>
            </a:pPr>
            <a:r>
              <a:rPr lang="en-US" sz="2400" dirty="0"/>
              <a:t>Exclusion restrictions</a:t>
            </a:r>
            <a:r>
              <a:rPr lang="en-US" altLang="zh-CN" sz="2400" dirty="0"/>
              <a:t>:</a:t>
            </a:r>
            <a:r>
              <a:rPr lang="zh-CN" altLang="en-US" sz="2400" dirty="0"/>
              <a:t> </a:t>
            </a:r>
            <a:r>
              <a:rPr lang="en-US" altLang="zh-CN" sz="2400" dirty="0"/>
              <a:t>No</a:t>
            </a:r>
            <a:endParaRPr lang="en-US" sz="2400" dirty="0"/>
          </a:p>
          <a:p>
            <a:pPr marL="285750" indent="-285750">
              <a:buFont typeface="Arial" panose="020B0604020202020204" pitchFamily="34" charset="0"/>
              <a:buChar char="•"/>
            </a:pPr>
            <a:r>
              <a:rPr lang="en-US" sz="2400" dirty="0"/>
              <a:t>Independe</a:t>
            </a:r>
            <a:r>
              <a:rPr lang="en-US" altLang="zh-CN" sz="2400" dirty="0"/>
              <a:t>n</a:t>
            </a:r>
            <a:r>
              <a:rPr lang="en-US" sz="2400" dirty="0"/>
              <a:t>ce assumptions</a:t>
            </a:r>
            <a:r>
              <a:rPr lang="en-US" altLang="zh-CN" sz="2400" dirty="0"/>
              <a:t>:</a:t>
            </a:r>
            <a:r>
              <a:rPr lang="zh-CN" altLang="en-US" sz="2400" dirty="0"/>
              <a:t> </a:t>
            </a:r>
            <a:r>
              <a:rPr lang="en-US" altLang="zh-CN" sz="2400" dirty="0"/>
              <a:t>No</a:t>
            </a:r>
            <a:endParaRPr lang="en-US" sz="2400" dirty="0"/>
          </a:p>
        </p:txBody>
      </p:sp>
    </p:spTree>
    <p:extLst>
      <p:ext uri="{BB962C8B-B14F-4D97-AF65-F5344CB8AC3E}">
        <p14:creationId xmlns:p14="http://schemas.microsoft.com/office/powerpoint/2010/main" val="327408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a:bodyPr>
          <a:lstStyle/>
          <a:p>
            <a:r>
              <a:rPr lang="en-US" dirty="0"/>
              <a:t>The target causal parameter is the difference in the counterfactual probability of survival if all elderly persons had a high energy expenditure (A=1) and the counterfactual probability of survival if all elderly persons had a low energy expenditure(A=0)</a:t>
            </a:r>
          </a:p>
          <a:p>
            <a:r>
              <a:rPr lang="en-US" altLang="zh-CN" dirty="0"/>
              <a:t>ATE</a:t>
            </a:r>
            <a:r>
              <a:rPr lang="zh-CN" altLang="en-US" dirty="0"/>
              <a:t> </a:t>
            </a:r>
            <a:r>
              <a:rPr lang="en-US" altLang="zh-CN" dirty="0"/>
              <a:t>(average</a:t>
            </a:r>
            <a:r>
              <a:rPr lang="zh-CN" altLang="en-US" dirty="0"/>
              <a:t> </a:t>
            </a:r>
            <a:r>
              <a:rPr lang="en-US" altLang="zh-CN" dirty="0"/>
              <a:t>treatment</a:t>
            </a:r>
            <a:r>
              <a:rPr lang="zh-CN" altLang="en-US" dirty="0"/>
              <a:t> </a:t>
            </a:r>
            <a:r>
              <a:rPr lang="en-US" altLang="zh-CN" dirty="0"/>
              <a:t>effect):</a:t>
            </a:r>
            <a:r>
              <a:rPr lang="zh-CN" altLang="en-US" dirty="0"/>
              <a:t> </a:t>
            </a:r>
            <a:r>
              <a:rPr lang="el-GR" dirty="0"/>
              <a:t>θ∗=</a:t>
            </a:r>
            <a:r>
              <a:rPr lang="en-US" dirty="0"/>
              <a:t>E∗(Y1)−E∗(Y0)</a:t>
            </a:r>
            <a:r>
              <a:rPr lang="el-GR" dirty="0"/>
              <a:t> </a:t>
            </a:r>
            <a:endParaRPr lang="en-US" dirty="0"/>
          </a:p>
          <a:p>
            <a:pPr marL="0" indent="0">
              <a:buNone/>
            </a:pPr>
            <a:r>
              <a:rPr lang="en-US" altLang="zh-CN" dirty="0"/>
              <a:t>C</a:t>
            </a:r>
            <a:r>
              <a:rPr lang="en-US" dirty="0"/>
              <a:t>ounterfactual outcome </a:t>
            </a:r>
            <a:r>
              <a:rPr lang="en-US" dirty="0" err="1"/>
              <a:t>Ya</a:t>
            </a:r>
            <a:r>
              <a:rPr lang="en-US" altLang="zh-CN" dirty="0"/>
              <a:t>:</a:t>
            </a:r>
            <a:r>
              <a:rPr lang="en-US" dirty="0"/>
              <a:t> the seven-year survival for an individual if, possibly contrary to fact, the individual had energy expenditure A=a for this two</a:t>
            </a:r>
            <a:r>
              <a:rPr lang="en-US" altLang="zh-CN" dirty="0"/>
              <a:t>-</a:t>
            </a:r>
            <a:r>
              <a:rPr lang="en-US" dirty="0"/>
              <a:t>week period.</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2: Specify the causal parameter </a:t>
            </a:r>
            <a:endParaRPr lang="en-US" sz="4800" dirty="0"/>
          </a:p>
        </p:txBody>
      </p:sp>
    </p:spTree>
    <p:extLst>
      <p:ext uri="{BB962C8B-B14F-4D97-AF65-F5344CB8AC3E}">
        <p14:creationId xmlns:p14="http://schemas.microsoft.com/office/powerpoint/2010/main" val="403677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fontScale="92500"/>
          </a:bodyPr>
          <a:lstStyle/>
          <a:p>
            <a:r>
              <a:rPr lang="en-US" altLang="zh-CN" dirty="0"/>
              <a:t>The</a:t>
            </a:r>
            <a:r>
              <a:rPr lang="zh-CN" altLang="en-US" dirty="0"/>
              <a:t> </a:t>
            </a:r>
            <a:r>
              <a:rPr lang="en-US" altLang="zh-CN" dirty="0"/>
              <a:t>observed</a:t>
            </a:r>
            <a:r>
              <a:rPr lang="zh-CN" altLang="en-US" dirty="0"/>
              <a:t> </a:t>
            </a:r>
            <a:r>
              <a:rPr lang="en-US" altLang="zh-CN" dirty="0"/>
              <a:t>data:</a:t>
            </a:r>
            <a:r>
              <a:rPr lang="zh-CN" altLang="en-US" dirty="0"/>
              <a:t> </a:t>
            </a:r>
            <a:r>
              <a:rPr lang="en-US" dirty="0"/>
              <a:t>O=(W,A,Y)∼</a:t>
            </a:r>
            <a:r>
              <a:rPr lang="zh-CN" altLang="en-US" dirty="0"/>
              <a:t> </a:t>
            </a:r>
            <a:r>
              <a:rPr lang="en-US" altLang="zh-CN" dirty="0"/>
              <a:t>P</a:t>
            </a:r>
          </a:p>
          <a:p>
            <a:pPr marL="0" indent="0">
              <a:buNone/>
            </a:pPr>
            <a:endParaRPr lang="en-US" altLang="zh-CN" dirty="0"/>
          </a:p>
          <a:p>
            <a:r>
              <a:rPr lang="en-US" dirty="0"/>
              <a:t>Link the observed data to the causal model</a:t>
            </a:r>
          </a:p>
          <a:p>
            <a:pPr marL="0" indent="0">
              <a:buFont typeface="Arial" panose="020B0604020202020204" pitchFamily="34" charset="0"/>
              <a:buNone/>
            </a:pPr>
            <a:r>
              <a:rPr lang="en-US" dirty="0"/>
              <a:t>The observed data were generated by sampling n independent times from a data generating system described by the structural causal model (SCM), which would yield n </a:t>
            </a:r>
            <a:r>
              <a:rPr lang="en-US" dirty="0" err="1"/>
              <a:t>iid</a:t>
            </a:r>
            <a:r>
              <a:rPr lang="zh-CN" altLang="en-US" dirty="0"/>
              <a:t> </a:t>
            </a:r>
            <a:r>
              <a:rPr lang="en-US" dirty="0"/>
              <a:t>observations</a:t>
            </a:r>
            <a:r>
              <a:rPr lang="en-US" altLang="zh-CN" dirty="0"/>
              <a:t>:</a:t>
            </a:r>
            <a:r>
              <a:rPr lang="zh-CN" altLang="en-US" dirty="0"/>
              <a:t> </a:t>
            </a:r>
            <a:r>
              <a:rPr lang="en-US" dirty="0"/>
              <a:t>O1,</a:t>
            </a:r>
            <a:r>
              <a:rPr lang="zh-CN" altLang="en-US" dirty="0"/>
              <a:t> </a:t>
            </a:r>
            <a:r>
              <a:rPr lang="en-US" dirty="0"/>
              <a:t>O2,</a:t>
            </a:r>
            <a:r>
              <a:rPr lang="zh-CN" altLang="en-US" dirty="0"/>
              <a:t> </a:t>
            </a:r>
            <a:r>
              <a:rPr lang="en-US" dirty="0"/>
              <a:t>...,</a:t>
            </a:r>
            <a:r>
              <a:rPr lang="zh-CN" altLang="en-US" dirty="0"/>
              <a:t> </a:t>
            </a:r>
            <a:r>
              <a:rPr lang="en-US" altLang="zh-CN" dirty="0"/>
              <a:t>On</a:t>
            </a:r>
            <a:r>
              <a:rPr lang="zh-CN" altLang="en-US" dirty="0"/>
              <a:t> </a:t>
            </a:r>
            <a:r>
              <a:rPr lang="en-US" altLang="zh-CN" dirty="0" err="1"/>
              <a:t>iid</a:t>
            </a:r>
            <a:r>
              <a:rPr lang="zh-CN" altLang="en-US" dirty="0"/>
              <a:t> </a:t>
            </a:r>
            <a:r>
              <a:rPr lang="en-US" altLang="zh-CN" dirty="0"/>
              <a:t>~</a:t>
            </a:r>
            <a:r>
              <a:rPr lang="zh-CN" altLang="en-US" dirty="0"/>
              <a:t> </a:t>
            </a:r>
            <a:r>
              <a:rPr lang="en-US" altLang="zh-CN" dirty="0"/>
              <a:t>P</a:t>
            </a:r>
          </a:p>
          <a:p>
            <a:pPr marL="0" indent="0">
              <a:buFont typeface="Arial" panose="020B0604020202020204" pitchFamily="34" charset="0"/>
              <a:buNone/>
            </a:pPr>
            <a:endParaRPr lang="en-US" altLang="zh-CN" dirty="0"/>
          </a:p>
          <a:p>
            <a:r>
              <a:rPr lang="en-US" altLang="zh-CN" dirty="0"/>
              <a:t>The</a:t>
            </a:r>
            <a:r>
              <a:rPr lang="zh-CN" altLang="en-US" dirty="0"/>
              <a:t> </a:t>
            </a:r>
            <a:r>
              <a:rPr lang="en-US" dirty="0"/>
              <a:t>statistical model</a:t>
            </a:r>
            <a:r>
              <a:rPr lang="en-US" altLang="zh-CN" dirty="0"/>
              <a:t>:</a:t>
            </a:r>
            <a:r>
              <a:rPr lang="en-US" dirty="0"/>
              <a:t> the set of possible distributions for the observed data. </a:t>
            </a:r>
            <a:endParaRPr lang="en-US" altLang="zh-CN" dirty="0"/>
          </a:p>
          <a:p>
            <a:pPr marL="0" indent="0">
              <a:buNone/>
            </a:pPr>
            <a:r>
              <a:rPr lang="en-US" dirty="0"/>
              <a:t>SCM </a:t>
            </a:r>
            <a:r>
              <a:rPr lang="en-US" altLang="zh-CN" dirty="0"/>
              <a:t>does</a:t>
            </a:r>
            <a:r>
              <a:rPr lang="zh-CN" altLang="en-US" dirty="0"/>
              <a:t> </a:t>
            </a:r>
            <a:r>
              <a:rPr lang="en-US" altLang="zh-CN" dirty="0"/>
              <a:t>not</a:t>
            </a:r>
            <a:r>
              <a:rPr lang="zh-CN" altLang="en-US" dirty="0"/>
              <a:t> </a:t>
            </a:r>
            <a:r>
              <a:rPr lang="en-US" dirty="0"/>
              <a:t>place any restrictions on it</a:t>
            </a:r>
            <a:r>
              <a:rPr lang="en-US" altLang="zh-CN" dirty="0"/>
              <a:t>:</a:t>
            </a:r>
            <a:r>
              <a:rPr lang="zh-CN" altLang="en-US" dirty="0"/>
              <a:t> </a:t>
            </a:r>
            <a:r>
              <a:rPr lang="en-US" dirty="0"/>
              <a:t>non-parametric.</a:t>
            </a:r>
            <a:endParaRPr lang="en-US" altLang="zh-CN" dirty="0"/>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92500" lnSpcReduction="200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3: Specify the observed data &amp; its link to the causal model </a:t>
            </a:r>
            <a:endParaRPr lang="en-US" sz="4800" dirty="0"/>
          </a:p>
        </p:txBody>
      </p:sp>
    </p:spTree>
    <p:extLst>
      <p:ext uri="{BB962C8B-B14F-4D97-AF65-F5344CB8AC3E}">
        <p14:creationId xmlns:p14="http://schemas.microsoft.com/office/powerpoint/2010/main" val="79412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609600" y="2006896"/>
            <a:ext cx="10972800" cy="3785419"/>
          </a:xfrm>
        </p:spPr>
        <p:txBody>
          <a:bodyPr vert="horz" lIns="121920" tIns="60960" rIns="121920" bIns="60960" rtlCol="0">
            <a:normAutofit/>
          </a:bodyPr>
          <a:lstStyle/>
          <a:p>
            <a:r>
              <a:rPr lang="en-US" dirty="0"/>
              <a:t>In the original SCM, the target causal parameter is not identified from the observed data distribution.</a:t>
            </a:r>
          </a:p>
        </p:txBody>
      </p:sp>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92500" lnSpcReduction="200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4: Identify: Knowledge + data sufﬁcient?</a:t>
            </a:r>
            <a:endParaRPr lang="en-US" sz="4800" dirty="0"/>
          </a:p>
        </p:txBody>
      </p:sp>
      <p:pic>
        <p:nvPicPr>
          <p:cNvPr id="4" name="Picture 3">
            <a:extLst>
              <a:ext uri="{FF2B5EF4-FFF2-40B4-BE49-F238E27FC236}">
                <a16:creationId xmlns:a16="http://schemas.microsoft.com/office/drawing/2014/main" id="{5F12C828-1F06-7F43-9B6F-37FC82256232}"/>
              </a:ext>
            </a:extLst>
          </p:cNvPr>
          <p:cNvPicPr>
            <a:picLocks noChangeAspect="1"/>
          </p:cNvPicPr>
          <p:nvPr/>
        </p:nvPicPr>
        <p:blipFill>
          <a:blip r:embed="rId2"/>
          <a:stretch>
            <a:fillRect/>
          </a:stretch>
        </p:blipFill>
        <p:spPr>
          <a:xfrm>
            <a:off x="5134216" y="1807845"/>
            <a:ext cx="5846204" cy="4175860"/>
          </a:xfrm>
          <a:prstGeom prst="rect">
            <a:avLst/>
          </a:prstGeom>
        </p:spPr>
      </p:pic>
    </p:spTree>
    <p:extLst>
      <p:ext uri="{BB962C8B-B14F-4D97-AF65-F5344CB8AC3E}">
        <p14:creationId xmlns:p14="http://schemas.microsoft.com/office/powerpoint/2010/main" val="427440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72E1B2-EB91-4A41-811C-DCC20C064732}"/>
              </a:ext>
            </a:extLst>
          </p:cNvPr>
          <p:cNvSpPr txBox="1">
            <a:spLocks/>
          </p:cNvSpPr>
          <p:nvPr/>
        </p:nvSpPr>
        <p:spPr>
          <a:xfrm>
            <a:off x="609600" y="431955"/>
            <a:ext cx="10972800" cy="1143000"/>
          </a:xfrm>
          <a:prstGeom prst="rect">
            <a:avLst/>
          </a:prstGeom>
        </p:spPr>
        <p:txBody>
          <a:bodyPr vert="horz" lIns="0" tIns="0" rIns="121920" bIns="60960" rtlCol="0" anchor="t">
            <a:normAutofit fontScale="92500" lnSpcReduction="20000"/>
          </a:bodyPr>
          <a:lstStyle>
            <a:lvl1pPr algn="l" defTabSz="457200" rtl="0" eaLnBrk="1" latinLnBrk="0" hangingPunct="1">
              <a:spcBef>
                <a:spcPct val="0"/>
              </a:spcBef>
              <a:buNone/>
              <a:defRPr sz="3600" kern="1200">
                <a:solidFill>
                  <a:srgbClr val="A20815"/>
                </a:solidFill>
                <a:latin typeface="Arial" panose="020B0604020202020204"/>
                <a:ea typeface="+mj-ea"/>
                <a:cs typeface="Arial" panose="020B0604020202020204"/>
              </a:defRPr>
            </a:lvl1pPr>
          </a:lstStyle>
          <a:p>
            <a:r>
              <a:rPr lang="en-US" sz="4800" b="1" dirty="0"/>
              <a:t>Step 4: Identify: Knowledge + data sufﬁcient?</a:t>
            </a:r>
            <a:endParaRPr lang="en-US" sz="4800" dirty="0"/>
          </a:p>
        </p:txBody>
      </p:sp>
      <p:pic>
        <p:nvPicPr>
          <p:cNvPr id="4" name="Picture 3">
            <a:extLst>
              <a:ext uri="{FF2B5EF4-FFF2-40B4-BE49-F238E27FC236}">
                <a16:creationId xmlns:a16="http://schemas.microsoft.com/office/drawing/2014/main" id="{5F12C828-1F06-7F43-9B6F-37FC82256232}"/>
              </a:ext>
            </a:extLst>
          </p:cNvPr>
          <p:cNvPicPr>
            <a:picLocks noChangeAspect="1"/>
          </p:cNvPicPr>
          <p:nvPr/>
        </p:nvPicPr>
        <p:blipFill>
          <a:blip r:embed="rId2"/>
          <a:stretch>
            <a:fillRect/>
          </a:stretch>
        </p:blipFill>
        <p:spPr>
          <a:xfrm>
            <a:off x="5134216" y="1807845"/>
            <a:ext cx="5846204" cy="4175860"/>
          </a:xfrm>
          <a:prstGeom prst="rect">
            <a:avLst/>
          </a:prstGeom>
        </p:spPr>
      </p:pic>
      <p:pic>
        <p:nvPicPr>
          <p:cNvPr id="7" name="Content Placeholder 4">
            <a:extLst>
              <a:ext uri="{FF2B5EF4-FFF2-40B4-BE49-F238E27FC236}">
                <a16:creationId xmlns:a16="http://schemas.microsoft.com/office/drawing/2014/main" id="{AFDEB696-C63C-154B-92E3-4729A79C30BE}"/>
              </a:ext>
            </a:extLst>
          </p:cNvPr>
          <p:cNvPicPr>
            <a:picLocks noChangeAspect="1"/>
          </p:cNvPicPr>
          <p:nvPr/>
        </p:nvPicPr>
        <p:blipFill>
          <a:blip r:embed="rId3"/>
          <a:stretch>
            <a:fillRect/>
          </a:stretch>
        </p:blipFill>
        <p:spPr>
          <a:xfrm>
            <a:off x="380999" y="1807845"/>
            <a:ext cx="4482637" cy="449478"/>
          </a:xfrm>
          <a:prstGeom prst="rect">
            <a:avLst/>
          </a:prstGeom>
        </p:spPr>
      </p:pic>
      <p:pic>
        <p:nvPicPr>
          <p:cNvPr id="9" name="Picture 8" descr="A close up of a sign&#10;&#10;Description automatically generated">
            <a:extLst>
              <a:ext uri="{FF2B5EF4-FFF2-40B4-BE49-F238E27FC236}">
                <a16:creationId xmlns:a16="http://schemas.microsoft.com/office/drawing/2014/main" id="{929416A6-EAC0-1E4F-8A47-157DC30338A4}"/>
              </a:ext>
            </a:extLst>
          </p:cNvPr>
          <p:cNvPicPr>
            <a:picLocks noChangeAspect="1"/>
          </p:cNvPicPr>
          <p:nvPr/>
        </p:nvPicPr>
        <p:blipFill>
          <a:blip r:embed="rId4"/>
          <a:stretch>
            <a:fillRect/>
          </a:stretch>
        </p:blipFill>
        <p:spPr>
          <a:xfrm>
            <a:off x="1872017" y="3760715"/>
            <a:ext cx="873686" cy="309661"/>
          </a:xfrm>
          <a:prstGeom prst="rect">
            <a:avLst/>
          </a:prstGeom>
        </p:spPr>
      </p:pic>
      <p:cxnSp>
        <p:nvCxnSpPr>
          <p:cNvPr id="10" name="Straight Arrow Connector 9">
            <a:extLst>
              <a:ext uri="{FF2B5EF4-FFF2-40B4-BE49-F238E27FC236}">
                <a16:creationId xmlns:a16="http://schemas.microsoft.com/office/drawing/2014/main" id="{AF92A995-FBC5-AE48-9DD3-4EAD7DAA745B}"/>
              </a:ext>
            </a:extLst>
          </p:cNvPr>
          <p:cNvCxnSpPr/>
          <p:nvPr/>
        </p:nvCxnSpPr>
        <p:spPr>
          <a:xfrm>
            <a:off x="2308860" y="2434590"/>
            <a:ext cx="0" cy="1108710"/>
          </a:xfrm>
          <a:prstGeom prst="straightConnector1">
            <a:avLst/>
          </a:prstGeom>
          <a:ln w="38100">
            <a:solidFill>
              <a:schemeClr val="dk1">
                <a:alpha val="72000"/>
              </a:schemeClr>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D0DE893E-61F7-2B47-A055-2EB67E1006A6}"/>
              </a:ext>
            </a:extLst>
          </p:cNvPr>
          <p:cNvSpPr txBox="1"/>
          <p:nvPr/>
        </p:nvSpPr>
        <p:spPr>
          <a:xfrm>
            <a:off x="622067" y="4641030"/>
            <a:ext cx="4000499" cy="1200329"/>
          </a:xfrm>
          <a:prstGeom prst="rect">
            <a:avLst/>
          </a:prstGeom>
          <a:noFill/>
        </p:spPr>
        <p:txBody>
          <a:bodyPr wrap="square" rtlCol="0">
            <a:spAutoFit/>
          </a:bodyPr>
          <a:lstStyle/>
          <a:p>
            <a:r>
              <a:rPr lang="en-US" dirty="0"/>
              <a:t>Suppose the investigators assume no unmeasured common causes of (W,A,Y) </a:t>
            </a:r>
            <a:r>
              <a:rPr lang="en-US" altLang="zh-CN" dirty="0"/>
              <a:t>This</a:t>
            </a:r>
            <a:r>
              <a:rPr lang="zh-CN" altLang="en-US" dirty="0"/>
              <a:t> </a:t>
            </a:r>
            <a:r>
              <a:rPr lang="en-US" dirty="0"/>
              <a:t>is sufficient, but not necessary for identifiability. </a:t>
            </a:r>
          </a:p>
        </p:txBody>
      </p:sp>
    </p:spTree>
    <p:extLst>
      <p:ext uri="{BB962C8B-B14F-4D97-AF65-F5344CB8AC3E}">
        <p14:creationId xmlns:p14="http://schemas.microsoft.com/office/powerpoint/2010/main" val="4089474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TotalTime>
  <Words>803</Words>
  <Application>Microsoft Macintosh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Courier New</vt:lpstr>
      <vt:lpstr>Office Theme</vt:lpstr>
      <vt:lpstr>Physical activity and mortality in the elderly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1: Physical activity and mortality in the elderly</dc:title>
  <dc:creator>Tianran Zhang</dc:creator>
  <cp:lastModifiedBy>Tianran Zhang</cp:lastModifiedBy>
  <cp:revision>11</cp:revision>
  <dcterms:created xsi:type="dcterms:W3CDTF">2020-06-28T21:48:30Z</dcterms:created>
  <dcterms:modified xsi:type="dcterms:W3CDTF">2020-06-29T17:56:14Z</dcterms:modified>
</cp:coreProperties>
</file>